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notesMasterIdLst>
    <p:notesMasterId r:id="rId14"/>
  </p:notesMasterIdLst>
  <p:sldIdLst>
    <p:sldId id="256" r:id="rId2"/>
    <p:sldId id="257" r:id="rId3"/>
    <p:sldId id="273" r:id="rId4"/>
    <p:sldId id="274" r:id="rId5"/>
    <p:sldId id="275" r:id="rId6"/>
    <p:sldId id="277" r:id="rId7"/>
    <p:sldId id="278" r:id="rId8"/>
    <p:sldId id="284" r:id="rId9"/>
    <p:sldId id="282" r:id="rId10"/>
    <p:sldId id="258" r:id="rId11"/>
    <p:sldId id="259" r:id="rId12"/>
    <p:sldId id="26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3971" autoAdjust="0"/>
  </p:normalViewPr>
  <p:slideViewPr>
    <p:cSldViewPr>
      <p:cViewPr>
        <p:scale>
          <a:sx n="76" d="100"/>
          <a:sy n="76" d="100"/>
        </p:scale>
        <p:origin x="-119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1BAC6A3-D7CF-46A6-959D-7A82222C7BEA}" type="datetimeFigureOut">
              <a:rPr lang="ar-IQ" smtClean="0"/>
              <a:t>25/03/1438</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130165F-F513-4812-82D8-713312240F7D}" type="slidenum">
              <a:rPr lang="ar-IQ" smtClean="0"/>
              <a:t>‹#›</a:t>
            </a:fld>
            <a:endParaRPr lang="ar-IQ"/>
          </a:p>
        </p:txBody>
      </p:sp>
    </p:spTree>
    <p:extLst>
      <p:ext uri="{BB962C8B-B14F-4D97-AF65-F5344CB8AC3E}">
        <p14:creationId xmlns:p14="http://schemas.microsoft.com/office/powerpoint/2010/main" val="371240176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30165F-F513-4812-82D8-713312240F7D}" type="slidenum">
              <a:rPr lang="ar-IQ" smtClean="0"/>
              <a:t>1</a:t>
            </a:fld>
            <a:endParaRPr lang="ar-IQ"/>
          </a:p>
        </p:txBody>
      </p:sp>
    </p:spTree>
    <p:extLst>
      <p:ext uri="{BB962C8B-B14F-4D97-AF65-F5344CB8AC3E}">
        <p14:creationId xmlns:p14="http://schemas.microsoft.com/office/powerpoint/2010/main" val="2244467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D130165F-F513-4812-82D8-713312240F7D}" type="slidenum">
              <a:rPr lang="ar-IQ" smtClean="0"/>
              <a:t>2</a:t>
            </a:fld>
            <a:endParaRPr lang="ar-IQ"/>
          </a:p>
        </p:txBody>
      </p:sp>
    </p:spTree>
    <p:extLst>
      <p:ext uri="{BB962C8B-B14F-4D97-AF65-F5344CB8AC3E}">
        <p14:creationId xmlns:p14="http://schemas.microsoft.com/office/powerpoint/2010/main" val="1470861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A35E83-84C2-4B17-9835-1AB4EC3798D9}" type="datetime8">
              <a:rPr lang="ar-IQ" smtClean="0"/>
              <a:t>24 كانون الأول، 16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0D177-584A-4ACF-94DD-01A7D4DB4D94}" type="slidenum">
              <a:rPr lang="ar-IQ" smtClean="0"/>
              <a:t>‹#›</a:t>
            </a:fld>
            <a:endParaRPr lang="ar-IQ"/>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703417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C5D563-F649-4245-A16C-28783486D4A2}" type="datetime8">
              <a:rPr lang="ar-IQ" smtClean="0"/>
              <a:t>24 كانون الأول، 16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0D177-584A-4ACF-94DD-01A7D4DB4D94}" type="slidenum">
              <a:rPr lang="ar-IQ" smtClean="0"/>
              <a:t>‹#›</a:t>
            </a:fld>
            <a:endParaRPr lang="ar-IQ"/>
          </a:p>
        </p:txBody>
      </p:sp>
    </p:spTree>
    <p:extLst>
      <p:ext uri="{BB962C8B-B14F-4D97-AF65-F5344CB8AC3E}">
        <p14:creationId xmlns:p14="http://schemas.microsoft.com/office/powerpoint/2010/main" val="93434856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BF5E7F-F06B-4B44-97FF-00DEACC1C4F2}" type="datetime8">
              <a:rPr lang="ar-IQ" smtClean="0"/>
              <a:t>24 كانون الأول، 16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0D177-584A-4ACF-94DD-01A7D4DB4D94}" type="slidenum">
              <a:rPr lang="ar-IQ" smtClean="0"/>
              <a:t>‹#›</a:t>
            </a:fld>
            <a:endParaRPr lang="ar-IQ"/>
          </a:p>
        </p:txBody>
      </p:sp>
    </p:spTree>
    <p:extLst>
      <p:ext uri="{BB962C8B-B14F-4D97-AF65-F5344CB8AC3E}">
        <p14:creationId xmlns:p14="http://schemas.microsoft.com/office/powerpoint/2010/main" val="416217389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2148FE-DC48-403C-B981-6A2D416E80E0}" type="datetime8">
              <a:rPr lang="ar-IQ" smtClean="0"/>
              <a:t>24 كانون الأول، 16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0D177-584A-4ACF-94DD-01A7D4DB4D94}" type="slidenum">
              <a:rPr lang="ar-IQ" smtClean="0"/>
              <a:t>‹#›</a:t>
            </a:fld>
            <a:endParaRPr lang="ar-IQ"/>
          </a:p>
        </p:txBody>
      </p:sp>
      <p:pic>
        <p:nvPicPr>
          <p:cNvPr id="7" name="Picture 2" descr="C:\Users\HARDAWAN\Downloads\514122016_anist14-12.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1461" b="23329"/>
          <a:stretch/>
        </p:blipFill>
        <p:spPr bwMode="auto">
          <a:xfrm>
            <a:off x="6804248" y="620688"/>
            <a:ext cx="2059396" cy="6760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44751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DFE5352-1877-4029-8189-E6A763ADFFE4}" type="datetime8">
              <a:rPr lang="ar-IQ" smtClean="0"/>
              <a:t>24 كانون الأول، 16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C50D177-584A-4ACF-94DD-01A7D4DB4D94}" type="slidenum">
              <a:rPr lang="ar-IQ" smtClean="0"/>
              <a:t>‹#›</a:t>
            </a:fld>
            <a:endParaRPr lang="ar-IQ"/>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656740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2C154A-E7C4-4453-BC11-C94BE5C77EAF}" type="datetime8">
              <a:rPr lang="ar-IQ" smtClean="0"/>
              <a:t>24 كانون الأول، 16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C50D177-584A-4ACF-94DD-01A7D4DB4D94}" type="slidenum">
              <a:rPr lang="ar-IQ" smtClean="0"/>
              <a:t>‹#›</a:t>
            </a:fld>
            <a:endParaRPr lang="ar-IQ"/>
          </a:p>
        </p:txBody>
      </p:sp>
    </p:spTree>
    <p:extLst>
      <p:ext uri="{BB962C8B-B14F-4D97-AF65-F5344CB8AC3E}">
        <p14:creationId xmlns:p14="http://schemas.microsoft.com/office/powerpoint/2010/main" val="186533478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2DC0FD-8B4D-44B0-8BE5-6D42B95E98C6}" type="datetime8">
              <a:rPr lang="ar-IQ" smtClean="0"/>
              <a:t>24 كانون الأول، 16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C50D177-584A-4ACF-94DD-01A7D4DB4D94}" type="slidenum">
              <a:rPr lang="ar-IQ" smtClean="0"/>
              <a:t>‹#›</a:t>
            </a:fld>
            <a:endParaRPr lang="ar-IQ"/>
          </a:p>
        </p:txBody>
      </p:sp>
    </p:spTree>
    <p:extLst>
      <p:ext uri="{BB962C8B-B14F-4D97-AF65-F5344CB8AC3E}">
        <p14:creationId xmlns:p14="http://schemas.microsoft.com/office/powerpoint/2010/main" val="418564118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19A35C-C9CB-447E-A04B-C8DD9AD70321}" type="datetime8">
              <a:rPr lang="ar-IQ" smtClean="0"/>
              <a:t>24 كانون الأول، 16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C50D177-584A-4ACF-94DD-01A7D4DB4D94}" type="slidenum">
              <a:rPr lang="ar-IQ" smtClean="0"/>
              <a:t>‹#›</a:t>
            </a:fld>
            <a:endParaRPr lang="ar-IQ"/>
          </a:p>
        </p:txBody>
      </p:sp>
    </p:spTree>
    <p:extLst>
      <p:ext uri="{BB962C8B-B14F-4D97-AF65-F5344CB8AC3E}">
        <p14:creationId xmlns:p14="http://schemas.microsoft.com/office/powerpoint/2010/main" val="313451959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0C8D55D-DD4A-4C71-84B3-3B303408DCC0}" type="datetime8">
              <a:rPr lang="ar-IQ" smtClean="0"/>
              <a:t>24 كانون الأول، 16</a:t>
            </a:fld>
            <a:endParaRPr lang="ar-IQ"/>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ar-IQ"/>
          </a:p>
        </p:txBody>
      </p:sp>
      <p:sp>
        <p:nvSpPr>
          <p:cNvPr id="9" name="Slide Number Placeholder 8"/>
          <p:cNvSpPr>
            <a:spLocks noGrp="1"/>
          </p:cNvSpPr>
          <p:nvPr>
            <p:ph type="sldNum" sz="quarter" idx="12"/>
          </p:nvPr>
        </p:nvSpPr>
        <p:spPr/>
        <p:txBody>
          <a:bodyPr/>
          <a:lstStyle/>
          <a:p>
            <a:fld id="{1C50D177-584A-4ACF-94DD-01A7D4DB4D94}" type="slidenum">
              <a:rPr lang="ar-IQ" smtClean="0"/>
              <a:t>‹#›</a:t>
            </a:fld>
            <a:endParaRPr lang="ar-IQ"/>
          </a:p>
        </p:txBody>
      </p:sp>
    </p:spTree>
    <p:extLst>
      <p:ext uri="{BB962C8B-B14F-4D97-AF65-F5344CB8AC3E}">
        <p14:creationId xmlns:p14="http://schemas.microsoft.com/office/powerpoint/2010/main" val="198221119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9B32121-2314-417F-B70E-3518EFE4901F}" type="datetime8">
              <a:rPr lang="ar-IQ" smtClean="0"/>
              <a:t>24 كانون الأول، 16</a:t>
            </a:fld>
            <a:endParaRPr lang="ar-IQ"/>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ar-IQ"/>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C50D177-584A-4ACF-94DD-01A7D4DB4D94}" type="slidenum">
              <a:rPr lang="ar-IQ" smtClean="0"/>
              <a:t>‹#›</a:t>
            </a:fld>
            <a:endParaRPr lang="ar-IQ"/>
          </a:p>
        </p:txBody>
      </p:sp>
    </p:spTree>
    <p:extLst>
      <p:ext uri="{BB962C8B-B14F-4D97-AF65-F5344CB8AC3E}">
        <p14:creationId xmlns:p14="http://schemas.microsoft.com/office/powerpoint/2010/main" val="295858212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EA1C22F-DC02-4150-90B1-B1B0E05E4223}" type="datetime8">
              <a:rPr lang="ar-IQ" smtClean="0"/>
              <a:t>24 كانون الأول، 16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C50D177-584A-4ACF-94DD-01A7D4DB4D94}" type="slidenum">
              <a:rPr lang="ar-IQ" smtClean="0"/>
              <a:t>‹#›</a:t>
            </a:fld>
            <a:endParaRPr lang="ar-IQ"/>
          </a:p>
        </p:txBody>
      </p:sp>
    </p:spTree>
    <p:extLst>
      <p:ext uri="{BB962C8B-B14F-4D97-AF65-F5344CB8AC3E}">
        <p14:creationId xmlns:p14="http://schemas.microsoft.com/office/powerpoint/2010/main" val="359123144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660C73CF-96B0-47E9-8F62-C7AB199A7B13}" type="datetime8">
              <a:rPr lang="ar-IQ" smtClean="0"/>
              <a:t>24 كانون الأول، 16</a:t>
            </a:fld>
            <a:endParaRPr lang="ar-IQ"/>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ar-IQ"/>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1C50D177-584A-4ACF-94DD-01A7D4DB4D94}" type="slidenum">
              <a:rPr lang="ar-IQ" smtClean="0"/>
              <a:t>‹#›</a:t>
            </a:fld>
            <a:endParaRPr lang="ar-IQ"/>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1" name="Group 15"/>
          <p:cNvGrpSpPr>
            <a:grpSpLocks noChangeAspect="1"/>
          </p:cNvGrpSpPr>
          <p:nvPr userDrawn="1"/>
        </p:nvGrpSpPr>
        <p:grpSpPr bwMode="hidden">
          <a:xfrm>
            <a:off x="211665" y="1679429"/>
            <a:ext cx="8723376" cy="1329874"/>
            <a:chOff x="-3905251" y="4294188"/>
            <a:chExt cx="13027839" cy="1892300"/>
          </a:xfrm>
        </p:grpSpPr>
        <p:sp>
          <p:nvSpPr>
            <p:cNvPr id="12"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6"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46455674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908720"/>
            <a:ext cx="7772400" cy="2736304"/>
          </a:xfrm>
        </p:spPr>
        <p:txBody>
          <a:bodyPr>
            <a:normAutofit/>
          </a:bodyPr>
          <a:lstStyle/>
          <a:p>
            <a:pPr algn="ctr"/>
            <a:r>
              <a:rPr lang="en-US" sz="4000" b="1" dirty="0">
                <a:latin typeface="+mn-lt"/>
              </a:rPr>
              <a:t>The American-Kurdish Economic Institute, AKEI</a:t>
            </a:r>
            <a:br>
              <a:rPr lang="en-US" sz="4000" b="1" dirty="0">
                <a:latin typeface="+mn-lt"/>
              </a:rPr>
            </a:br>
            <a:r>
              <a:rPr lang="en-US" sz="4000" dirty="0">
                <a:latin typeface="+mn-lt"/>
              </a:rPr>
              <a:t>for Research, Development and Consulting</a:t>
            </a:r>
            <a:endParaRPr lang="ar-IQ" sz="4000" dirty="0">
              <a:latin typeface="+mn-lt"/>
            </a:endParaRPr>
          </a:p>
        </p:txBody>
      </p:sp>
      <p:sp>
        <p:nvSpPr>
          <p:cNvPr id="3" name="Subtitle 2"/>
          <p:cNvSpPr>
            <a:spLocks noGrp="1"/>
          </p:cNvSpPr>
          <p:nvPr>
            <p:ph type="subTitle" idx="1"/>
          </p:nvPr>
        </p:nvSpPr>
        <p:spPr>
          <a:xfrm>
            <a:off x="1371600" y="3501008"/>
            <a:ext cx="6400800" cy="2137792"/>
          </a:xfrm>
        </p:spPr>
        <p:txBody>
          <a:bodyPr>
            <a:normAutofit fontScale="47500" lnSpcReduction="20000"/>
          </a:bodyPr>
          <a:lstStyle/>
          <a:p>
            <a:r>
              <a:rPr lang="ar-IQ" dirty="0"/>
              <a:t> </a:t>
            </a:r>
          </a:p>
          <a:p>
            <a:r>
              <a:rPr lang="ar-IQ" dirty="0"/>
              <a:t>  </a:t>
            </a:r>
          </a:p>
          <a:p>
            <a:pPr rtl="0"/>
            <a:endParaRPr lang="ar-IQ" dirty="0"/>
          </a:p>
          <a:p>
            <a:endParaRPr lang="ar-IQ" dirty="0"/>
          </a:p>
          <a:p>
            <a:r>
              <a:rPr lang="ar-IQ" dirty="0"/>
              <a:t>  </a:t>
            </a:r>
          </a:p>
          <a:p>
            <a:r>
              <a:rPr lang="ar-IQ" dirty="0"/>
              <a:t>  </a:t>
            </a:r>
          </a:p>
          <a:p>
            <a:r>
              <a:rPr lang="ar-IQ" dirty="0"/>
              <a:t> </a:t>
            </a:r>
          </a:p>
          <a:p>
            <a:pPr rtl="0"/>
            <a:endParaRPr lang="ar-IQ" dirty="0"/>
          </a:p>
        </p:txBody>
      </p:sp>
      <p:sp>
        <p:nvSpPr>
          <p:cNvPr id="4" name="Slide Number Placeholder 3"/>
          <p:cNvSpPr>
            <a:spLocks noGrp="1"/>
          </p:cNvSpPr>
          <p:nvPr>
            <p:ph type="sldNum" sz="quarter" idx="12"/>
          </p:nvPr>
        </p:nvSpPr>
        <p:spPr/>
        <p:txBody>
          <a:bodyPr/>
          <a:lstStyle/>
          <a:p>
            <a:fld id="{1C50D177-584A-4ACF-94DD-01A7D4DB4D94}" type="slidenum">
              <a:rPr lang="ar-IQ" smtClean="0"/>
              <a:t>1</a:t>
            </a:fld>
            <a:endParaRPr lang="ar-IQ"/>
          </a:p>
        </p:txBody>
      </p:sp>
      <p:pic>
        <p:nvPicPr>
          <p:cNvPr id="1026" name="Picture 2" descr="C:\Users\HARDAWAN\Downloads\514122016_anist14-12.jpg"/>
          <p:cNvPicPr>
            <a:picLocks noChangeAspect="1" noChangeArrowheads="1"/>
          </p:cNvPicPr>
          <p:nvPr/>
        </p:nvPicPr>
        <p:blipFill rotWithShape="1">
          <a:blip r:embed="rId3">
            <a:extLst>
              <a:ext uri="{28A0092B-C50C-407E-A947-70E740481C1C}">
                <a14:useLocalDpi xmlns:a14="http://schemas.microsoft.com/office/drawing/2010/main" val="0"/>
              </a:ext>
            </a:extLst>
          </a:blip>
          <a:srcRect t="21461" b="23329"/>
          <a:stretch/>
        </p:blipFill>
        <p:spPr bwMode="auto">
          <a:xfrm>
            <a:off x="1268242" y="3866567"/>
            <a:ext cx="6649111" cy="218272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073494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04664"/>
            <a:ext cx="6192688" cy="1296144"/>
          </a:xfrm>
        </p:spPr>
        <p:txBody>
          <a:bodyPr>
            <a:normAutofit/>
          </a:bodyPr>
          <a:lstStyle/>
          <a:p>
            <a:r>
              <a:rPr lang="en-US" sz="3200" dirty="0"/>
              <a:t>CURRENT ECONOMIC  CONDITION IN KR. </a:t>
            </a:r>
            <a:endParaRPr lang="ar-IQ" sz="3200" dirty="0"/>
          </a:p>
        </p:txBody>
      </p:sp>
      <p:sp>
        <p:nvSpPr>
          <p:cNvPr id="3" name="Content Placeholder 2"/>
          <p:cNvSpPr>
            <a:spLocks noGrp="1"/>
          </p:cNvSpPr>
          <p:nvPr>
            <p:ph idx="1"/>
          </p:nvPr>
        </p:nvSpPr>
        <p:spPr>
          <a:xfrm>
            <a:off x="822959" y="2204864"/>
            <a:ext cx="7543801" cy="3664230"/>
          </a:xfrm>
        </p:spPr>
        <p:txBody>
          <a:bodyPr>
            <a:normAutofit/>
          </a:bodyPr>
          <a:lstStyle/>
          <a:p>
            <a:pPr marL="0" indent="0" algn="l">
              <a:buNone/>
            </a:pPr>
            <a:r>
              <a:rPr lang="en-US" dirty="0">
                <a:latin typeface="Calibri" panose="020F0502020204030204" pitchFamily="34" charset="0"/>
              </a:rPr>
              <a:t>The Kurdistan Region was hit by an economic crisis in 2014. The main reason for the crisis was due to the fact that the main Economic Resource for KRG and Iraq in general is Oil, as 95% of KRG and Iraq Economic source is Oil Production and Revenue. </a:t>
            </a:r>
          </a:p>
          <a:p>
            <a:pPr marL="0" indent="0" algn="l">
              <a:buNone/>
            </a:pPr>
            <a:r>
              <a:rPr lang="en-US" dirty="0">
                <a:latin typeface="Calibri" panose="020F0502020204030204" pitchFamily="34" charset="0"/>
              </a:rPr>
              <a:t>There were several factors that led to the economic crisis which could be summarized as followings:</a:t>
            </a:r>
          </a:p>
          <a:p>
            <a:pPr>
              <a:buFont typeface="Wingdings" panose="05000000000000000000" pitchFamily="2" charset="2"/>
              <a:buChar char="v"/>
            </a:pPr>
            <a:r>
              <a:rPr lang="en-US" dirty="0">
                <a:latin typeface="Calibri" panose="020F0502020204030204" pitchFamily="34" charset="0"/>
              </a:rPr>
              <a:t>Despite an increase in overall production, Oil revenues have decreased significantly since 2014 due to sharp drop in Oil price.</a:t>
            </a:r>
          </a:p>
          <a:p>
            <a:pPr marL="0" indent="0" algn="l">
              <a:buNone/>
            </a:pPr>
            <a:endParaRPr lang="en-US" dirty="0">
              <a:latin typeface="Calibri" panose="020F0502020204030204" pitchFamily="34" charset="0"/>
            </a:endParaRPr>
          </a:p>
          <a:p>
            <a:pPr algn="l"/>
            <a:endParaRPr lang="en-US" sz="3500" dirty="0">
              <a:latin typeface="Calibri" panose="020F0502020204030204" pitchFamily="34" charset="0"/>
            </a:endParaRPr>
          </a:p>
          <a:p>
            <a:endParaRPr lang="ar-IQ" dirty="0"/>
          </a:p>
        </p:txBody>
      </p:sp>
      <p:sp>
        <p:nvSpPr>
          <p:cNvPr id="4" name="Slide Number Placeholder 3"/>
          <p:cNvSpPr>
            <a:spLocks noGrp="1"/>
          </p:cNvSpPr>
          <p:nvPr>
            <p:ph type="sldNum" sz="quarter" idx="12"/>
          </p:nvPr>
        </p:nvSpPr>
        <p:spPr/>
        <p:txBody>
          <a:bodyPr/>
          <a:lstStyle/>
          <a:p>
            <a:fld id="{1C50D177-584A-4ACF-94DD-01A7D4DB4D94}" type="slidenum">
              <a:rPr lang="ar-IQ" smtClean="0"/>
              <a:t>10</a:t>
            </a:fld>
            <a:endParaRPr lang="ar-IQ"/>
          </a:p>
        </p:txBody>
      </p:sp>
    </p:spTree>
    <p:extLst>
      <p:ext uri="{BB962C8B-B14F-4D97-AF65-F5344CB8AC3E}">
        <p14:creationId xmlns:p14="http://schemas.microsoft.com/office/powerpoint/2010/main" val="260418383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72066" y="260648"/>
            <a:ext cx="7825077" cy="1252728"/>
          </a:xfrm>
        </p:spPr>
        <p:txBody>
          <a:bodyPr/>
          <a:lstStyle/>
          <a:p>
            <a:r>
              <a:rPr lang="en-US" dirty="0"/>
              <a:t>continue</a:t>
            </a:r>
            <a:endParaRPr lang="ar-IQ" dirty="0"/>
          </a:p>
        </p:txBody>
      </p:sp>
      <p:sp>
        <p:nvSpPr>
          <p:cNvPr id="3" name="Content Placeholder 2"/>
          <p:cNvSpPr>
            <a:spLocks noGrp="1"/>
          </p:cNvSpPr>
          <p:nvPr>
            <p:ph idx="1"/>
          </p:nvPr>
        </p:nvSpPr>
        <p:spPr>
          <a:xfrm>
            <a:off x="872067" y="1772816"/>
            <a:ext cx="7408333" cy="4353347"/>
          </a:xfrm>
        </p:spPr>
        <p:txBody>
          <a:bodyPr>
            <a:normAutofit/>
          </a:bodyPr>
          <a:lstStyle/>
          <a:p>
            <a:pPr>
              <a:buFont typeface="Wingdings" panose="05000000000000000000" pitchFamily="2" charset="2"/>
              <a:buChar char="v"/>
            </a:pPr>
            <a:r>
              <a:rPr lang="en-US" dirty="0">
                <a:latin typeface="Calibri" panose="020F0502020204030204" pitchFamily="34" charset="0"/>
              </a:rPr>
              <a:t>Disputes with the Central Government over KRG exporting its Oil independently. Since then, the relations between Erbil and Baghdad have worsened. Every year 17% of the Central Government’s budget is earmarked for distribution to the KRG, but since beginning of 2014 when the Federal Government of Iraq blocked its budget share (17% of Iraq’s total budget), no funds have been disbursed;</a:t>
            </a:r>
          </a:p>
          <a:p>
            <a:pPr>
              <a:buFont typeface="Wingdings" panose="05000000000000000000" pitchFamily="2" charset="2"/>
              <a:buChar char="v"/>
            </a:pPr>
            <a:r>
              <a:rPr lang="en-US" dirty="0">
                <a:latin typeface="Calibri" panose="020F0502020204030204" pitchFamily="34" charset="0"/>
              </a:rPr>
              <a:t>Rapid expansion of ISIS;</a:t>
            </a:r>
          </a:p>
          <a:p>
            <a:pPr>
              <a:buFont typeface="Wingdings" panose="05000000000000000000" pitchFamily="2" charset="2"/>
              <a:buChar char="v"/>
            </a:pPr>
            <a:r>
              <a:rPr lang="en-US" dirty="0">
                <a:latin typeface="Calibri" panose="020F0502020204030204" pitchFamily="34" charset="0"/>
              </a:rPr>
              <a:t>Big wave of IDPs, and Refugees which reached 1,800,000 in Kurdistan Region, that's considered 30% of KRG population which is about 5.2 million; </a:t>
            </a:r>
          </a:p>
          <a:p>
            <a:pPr>
              <a:buFont typeface="Wingdings" panose="05000000000000000000" pitchFamily="2" charset="2"/>
              <a:buChar char="v"/>
            </a:pPr>
            <a:r>
              <a:rPr lang="en-US" dirty="0">
                <a:latin typeface="Calibri" panose="020F0502020204030204" pitchFamily="34" charset="0"/>
              </a:rPr>
              <a:t>Vulnerability of the Private Sector in Kurdistan Region. The majority of the employed population is dependent on the government for employment.</a:t>
            </a:r>
          </a:p>
          <a:p>
            <a:pPr>
              <a:buFont typeface="Arial" panose="020B0604020202020204" pitchFamily="34" charset="0"/>
              <a:buChar char="•"/>
            </a:pPr>
            <a:endParaRPr lang="en-US" dirty="0">
              <a:latin typeface="Calibri" panose="020F0502020204030204" pitchFamily="34" charset="0"/>
            </a:endParaRPr>
          </a:p>
          <a:p>
            <a:pPr>
              <a:buFont typeface="Arial" panose="020B0604020202020204" pitchFamily="34" charset="0"/>
              <a:buChar char="•"/>
            </a:pPr>
            <a:endParaRPr lang="en-US"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1C50D177-584A-4ACF-94DD-01A7D4DB4D94}" type="slidenum">
              <a:rPr lang="ar-IQ" smtClean="0"/>
              <a:t>11</a:t>
            </a:fld>
            <a:endParaRPr lang="ar-IQ"/>
          </a:p>
        </p:txBody>
      </p:sp>
    </p:spTree>
    <p:extLst>
      <p:ext uri="{BB962C8B-B14F-4D97-AF65-F5344CB8AC3E}">
        <p14:creationId xmlns:p14="http://schemas.microsoft.com/office/powerpoint/2010/main" val="57851307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endParaRPr lang="ar-IQ" dirty="0"/>
          </a:p>
        </p:txBody>
      </p:sp>
      <p:sp>
        <p:nvSpPr>
          <p:cNvPr id="3" name="Content Placeholder 2"/>
          <p:cNvSpPr>
            <a:spLocks noGrp="1"/>
          </p:cNvSpPr>
          <p:nvPr>
            <p:ph idx="1"/>
          </p:nvPr>
        </p:nvSpPr>
        <p:spPr/>
        <p:txBody>
          <a:bodyPr/>
          <a:lstStyle/>
          <a:p>
            <a:pPr marL="0" indent="0" algn="l">
              <a:buNone/>
            </a:pPr>
            <a:r>
              <a:rPr lang="en-US" dirty="0">
                <a:latin typeface="Calibri" panose="020F0502020204030204" pitchFamily="34" charset="0"/>
              </a:rPr>
              <a:t>These all were reasons that led to this Economic and financial crisis which has halted nearly 6,000 projects and also has led to a slowdown in the movement of markets in the Region. According to some estimates, the debt of the Kurdish Government has reached $20 billion by January 2016.</a:t>
            </a:r>
          </a:p>
          <a:p>
            <a:pPr marL="0" indent="0">
              <a:buNone/>
            </a:pPr>
            <a:r>
              <a:rPr lang="en-US" dirty="0">
                <a:latin typeface="Calibri" panose="020F0502020204030204" pitchFamily="34" charset="0"/>
              </a:rPr>
              <a:t>There is, therefore, an urgent need in Kurdistan Region and Iraq for modern strategic Economic Institutions; hence, the establishment of  American-Kurdish Economic Institute, AKEI, for Research, Development, and Consulting in the Capital of Kurdistan Region will help to ease the Economic crisis of the Region and will help the Government and the private sector to work on improving the other economic sectors in KR such as: Agricultural, Industrial, Trade, Banking System, Tourism and women &amp; Economy.</a:t>
            </a:r>
          </a:p>
          <a:p>
            <a:pPr marL="0" indent="0" algn="l">
              <a:buNone/>
            </a:pPr>
            <a:endParaRPr lang="en-US" dirty="0">
              <a:latin typeface="Calibri" panose="020F0502020204030204" pitchFamily="34" charset="0"/>
            </a:endParaRPr>
          </a:p>
          <a:p>
            <a:pPr marL="0" indent="0" algn="l">
              <a:buNone/>
            </a:pPr>
            <a:endParaRPr lang="ar-IQ"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1C50D177-584A-4ACF-94DD-01A7D4DB4D94}" type="slidenum">
              <a:rPr lang="ar-IQ" smtClean="0"/>
              <a:t>12</a:t>
            </a:fld>
            <a:endParaRPr lang="ar-IQ"/>
          </a:p>
        </p:txBody>
      </p:sp>
    </p:spTree>
    <p:extLst>
      <p:ext uri="{BB962C8B-B14F-4D97-AF65-F5344CB8AC3E}">
        <p14:creationId xmlns:p14="http://schemas.microsoft.com/office/powerpoint/2010/main" val="310834383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endParaRPr lang="ar-IQ" dirty="0"/>
          </a:p>
        </p:txBody>
      </p:sp>
      <p:sp>
        <p:nvSpPr>
          <p:cNvPr id="3" name="Content Placeholder 2"/>
          <p:cNvSpPr>
            <a:spLocks noGrp="1"/>
          </p:cNvSpPr>
          <p:nvPr>
            <p:ph idx="1"/>
          </p:nvPr>
        </p:nvSpPr>
        <p:spPr>
          <a:xfrm>
            <a:off x="872067" y="2204864"/>
            <a:ext cx="7408333" cy="3921299"/>
          </a:xfrm>
        </p:spPr>
        <p:txBody>
          <a:bodyPr>
            <a:normAutofit/>
          </a:bodyPr>
          <a:lstStyle/>
          <a:p>
            <a:pPr marL="0" indent="0" algn="l" rtl="0">
              <a:buNone/>
            </a:pPr>
            <a:r>
              <a:rPr lang="en-US" dirty="0">
                <a:latin typeface="Calibri" panose="020F0502020204030204" pitchFamily="34" charset="0"/>
              </a:rPr>
              <a:t>AKEI, is an Economic institute that will focus on highlighting the Economic  condition in Kurdistan Region and Iraq as well. </a:t>
            </a:r>
          </a:p>
          <a:p>
            <a:pPr marL="0" indent="0" algn="l" rtl="0">
              <a:buNone/>
            </a:pPr>
            <a:r>
              <a:rPr lang="en-US" dirty="0">
                <a:latin typeface="Calibri" panose="020F0502020204030204" pitchFamily="34" charset="0"/>
              </a:rPr>
              <a:t>Our organization goal is to suggest solutions, with primary focus on developing and improving the economic infrastructure of Kurdistan Region including all the economic sectors such as: Agriculture, Industry, Trade, Investment, Banking, Tourism, Housing, </a:t>
            </a:r>
            <a:r>
              <a:rPr lang="ar-IQ" dirty="0">
                <a:latin typeface="Calibri" panose="020F0502020204030204" pitchFamily="34" charset="0"/>
              </a:rPr>
              <a:t> </a:t>
            </a:r>
            <a:r>
              <a:rPr lang="en-US" dirty="0">
                <a:latin typeface="Calibri" panose="020F0502020204030204" pitchFamily="34" charset="0"/>
              </a:rPr>
              <a:t>Information &amp;Technology and Women &amp; Economy.</a:t>
            </a:r>
            <a:endParaRPr lang="ar-IQ"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1C50D177-584A-4ACF-94DD-01A7D4DB4D94}" type="slidenum">
              <a:rPr lang="ar-IQ" smtClean="0"/>
              <a:t>2</a:t>
            </a:fld>
            <a:endParaRPr lang="ar-IQ"/>
          </a:p>
        </p:txBody>
      </p:sp>
    </p:spTree>
    <p:extLst>
      <p:ext uri="{BB962C8B-B14F-4D97-AF65-F5344CB8AC3E}">
        <p14:creationId xmlns:p14="http://schemas.microsoft.com/office/powerpoint/2010/main" val="246366939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STATUS</a:t>
            </a:r>
            <a:endParaRPr lang="ar-IQ" dirty="0"/>
          </a:p>
        </p:txBody>
      </p:sp>
      <p:sp>
        <p:nvSpPr>
          <p:cNvPr id="3" name="Content Placeholder 2"/>
          <p:cNvSpPr>
            <a:spLocks noGrp="1"/>
          </p:cNvSpPr>
          <p:nvPr>
            <p:ph idx="1"/>
          </p:nvPr>
        </p:nvSpPr>
        <p:spPr>
          <a:xfrm>
            <a:off x="872067" y="2420888"/>
            <a:ext cx="7408333" cy="3705275"/>
          </a:xfrm>
          <a:ln>
            <a:solidFill>
              <a:schemeClr val="bg1"/>
            </a:solidFill>
          </a:ln>
        </p:spPr>
        <p:txBody>
          <a:bodyPr>
            <a:normAutofit/>
          </a:bodyPr>
          <a:lstStyle/>
          <a:p>
            <a:pPr marL="0" indent="0" algn="l">
              <a:buNone/>
            </a:pPr>
            <a:r>
              <a:rPr lang="en-US" dirty="0">
                <a:latin typeface="Calibri" panose="020F0502020204030204" pitchFamily="34" charset="0"/>
              </a:rPr>
              <a:t>AKEI is: </a:t>
            </a:r>
          </a:p>
          <a:p>
            <a:pPr algn="l">
              <a:buFont typeface="Wingdings" panose="05000000000000000000" pitchFamily="2" charset="2"/>
              <a:buChar char="v"/>
            </a:pPr>
            <a:r>
              <a:rPr lang="en-US" dirty="0">
                <a:latin typeface="Calibri" panose="020F0502020204030204" pitchFamily="34" charset="0"/>
              </a:rPr>
              <a:t> An independent Think Tank, </a:t>
            </a:r>
          </a:p>
          <a:p>
            <a:pPr algn="l">
              <a:buFont typeface="Wingdings" panose="05000000000000000000" pitchFamily="2" charset="2"/>
              <a:buChar char="v"/>
            </a:pPr>
            <a:r>
              <a:rPr lang="en-US" dirty="0">
                <a:latin typeface="Calibri" panose="020F0502020204030204" pitchFamily="34" charset="0"/>
              </a:rPr>
              <a:t>Not-For-profit organization,</a:t>
            </a:r>
          </a:p>
          <a:p>
            <a:pPr algn="l">
              <a:buFont typeface="Wingdings" panose="05000000000000000000" pitchFamily="2" charset="2"/>
              <a:buChar char="v"/>
            </a:pPr>
            <a:r>
              <a:rPr lang="en-US" dirty="0">
                <a:latin typeface="Calibri" panose="020F0502020204030204" pitchFamily="34" charset="0"/>
              </a:rPr>
              <a:t>Established and registered in Virginia, USA, and operates in the Kurdistan Region of Iraq.</a:t>
            </a:r>
            <a:endParaRPr lang="ar-IQ"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1C50D177-584A-4ACF-94DD-01A7D4DB4D94}" type="slidenum">
              <a:rPr lang="ar-IQ" smtClean="0"/>
              <a:t>3</a:t>
            </a:fld>
            <a:endParaRPr lang="ar-IQ"/>
          </a:p>
        </p:txBody>
      </p:sp>
    </p:spTree>
    <p:extLst>
      <p:ext uri="{BB962C8B-B14F-4D97-AF65-F5344CB8AC3E}">
        <p14:creationId xmlns:p14="http://schemas.microsoft.com/office/powerpoint/2010/main" val="37015058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MISSION</a:t>
            </a:r>
            <a:endParaRPr lang="ar-IQ" dirty="0"/>
          </a:p>
        </p:txBody>
      </p:sp>
      <p:sp>
        <p:nvSpPr>
          <p:cNvPr id="3" name="Content Placeholder 2"/>
          <p:cNvSpPr>
            <a:spLocks noGrp="1"/>
          </p:cNvSpPr>
          <p:nvPr>
            <p:ph idx="1"/>
          </p:nvPr>
        </p:nvSpPr>
        <p:spPr>
          <a:xfrm>
            <a:off x="872067" y="2204864"/>
            <a:ext cx="7408333" cy="3921299"/>
          </a:xfrm>
        </p:spPr>
        <p:txBody>
          <a:bodyPr>
            <a:normAutofit/>
          </a:bodyPr>
          <a:lstStyle/>
          <a:p>
            <a:pPr marL="0" indent="0" algn="l">
              <a:buNone/>
            </a:pPr>
            <a:r>
              <a:rPr lang="en-US" dirty="0">
                <a:latin typeface="Calibri" panose="020F0502020204030204" pitchFamily="34" charset="0"/>
              </a:rPr>
              <a:t>To contribute to the process of improving the Economic system and sectors such as: Agriculture, Industry, Trade, Investment, Banking, Tourism, Housing,  Information &amp;Technology and Women &amp; Economy of KRG and Iraq via engagement, research, analysis, Economic Development and Economic Debates. </a:t>
            </a:r>
          </a:p>
          <a:p>
            <a:pPr marL="0" indent="0" algn="l">
              <a:buNone/>
            </a:pPr>
            <a:r>
              <a:rPr lang="en-US" dirty="0">
                <a:latin typeface="Calibri" panose="020F0502020204030204" pitchFamily="34" charset="0"/>
              </a:rPr>
              <a:t>It is our objective to build a bridge of communication and cooperation between the businesses in KRG and Iraq with the United States.</a:t>
            </a:r>
          </a:p>
          <a:p>
            <a:pPr marL="0" indent="0">
              <a:buNone/>
            </a:pPr>
            <a:endParaRPr lang="en-US" dirty="0">
              <a:latin typeface="Calibri" panose="020F0502020204030204" pitchFamily="34" charset="0"/>
            </a:endParaRPr>
          </a:p>
          <a:p>
            <a:endParaRPr lang="ar-IQ" dirty="0"/>
          </a:p>
        </p:txBody>
      </p:sp>
      <p:sp>
        <p:nvSpPr>
          <p:cNvPr id="4" name="Slide Number Placeholder 3"/>
          <p:cNvSpPr>
            <a:spLocks noGrp="1"/>
          </p:cNvSpPr>
          <p:nvPr>
            <p:ph type="sldNum" sz="quarter" idx="12"/>
          </p:nvPr>
        </p:nvSpPr>
        <p:spPr/>
        <p:txBody>
          <a:bodyPr/>
          <a:lstStyle/>
          <a:p>
            <a:fld id="{1C50D177-584A-4ACF-94DD-01A7D4DB4D94}" type="slidenum">
              <a:rPr lang="ar-IQ" smtClean="0"/>
              <a:t>4</a:t>
            </a:fld>
            <a:endParaRPr lang="ar-IQ"/>
          </a:p>
        </p:txBody>
      </p:sp>
    </p:spTree>
    <p:extLst>
      <p:ext uri="{BB962C8B-B14F-4D97-AF65-F5344CB8AC3E}">
        <p14:creationId xmlns:p14="http://schemas.microsoft.com/office/powerpoint/2010/main" val="257855972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AKEI GOALS</a:t>
            </a:r>
            <a:endParaRPr lang="ar-IQ" dirty="0"/>
          </a:p>
        </p:txBody>
      </p:sp>
      <p:sp>
        <p:nvSpPr>
          <p:cNvPr id="3" name="Content Placeholder 2"/>
          <p:cNvSpPr>
            <a:spLocks noGrp="1"/>
          </p:cNvSpPr>
          <p:nvPr>
            <p:ph idx="1"/>
          </p:nvPr>
        </p:nvSpPr>
        <p:spPr>
          <a:xfrm>
            <a:off x="457200" y="1844824"/>
            <a:ext cx="8229600" cy="4464496"/>
          </a:xfrm>
        </p:spPr>
        <p:txBody>
          <a:bodyPr>
            <a:normAutofit/>
          </a:bodyPr>
          <a:lstStyle/>
          <a:p>
            <a:pPr algn="l">
              <a:buFont typeface="Wingdings" panose="05000000000000000000" pitchFamily="2" charset="2"/>
              <a:buChar char="v"/>
            </a:pPr>
            <a:r>
              <a:rPr lang="en-US" dirty="0">
                <a:latin typeface="Calibri" panose="020F0502020204030204" pitchFamily="34" charset="0"/>
              </a:rPr>
              <a:t>Economic growth: help to improve the overall economy of KRG in all Economic Sectors, including helping in increase the production of goods and services.</a:t>
            </a:r>
          </a:p>
          <a:p>
            <a:pPr>
              <a:buFont typeface="Wingdings" panose="05000000000000000000" pitchFamily="2" charset="2"/>
              <a:buChar char="v"/>
            </a:pPr>
            <a:r>
              <a:rPr lang="en-US" dirty="0">
                <a:latin typeface="Calibri" panose="020F0502020204030204" pitchFamily="34" charset="0"/>
              </a:rPr>
              <a:t>Economic and political independence: help to</a:t>
            </a:r>
            <a:r>
              <a:rPr lang="ar-IQ" dirty="0">
                <a:latin typeface="Calibri" panose="020F0502020204030204" pitchFamily="34" charset="0"/>
              </a:rPr>
              <a:t> </a:t>
            </a:r>
            <a:r>
              <a:rPr lang="en-US" dirty="0">
                <a:latin typeface="Calibri" panose="020F0502020204030204" pitchFamily="34" charset="0"/>
              </a:rPr>
              <a:t>ensure that the region can make its own decisions on the economy, policy, and create the conditions necessary for national self-determination.</a:t>
            </a:r>
          </a:p>
          <a:p>
            <a:pPr>
              <a:buFont typeface="Wingdings" panose="05000000000000000000" pitchFamily="2" charset="2"/>
              <a:buChar char="v"/>
            </a:pPr>
            <a:r>
              <a:rPr lang="en-US" dirty="0">
                <a:latin typeface="Calibri" panose="020F0502020204030204" pitchFamily="34" charset="0"/>
              </a:rPr>
              <a:t>Democratic development: help to ensure that people are given greater opportunities to influence developments locally, regionally, and nationally.	</a:t>
            </a:r>
          </a:p>
          <a:p>
            <a:pPr>
              <a:buFont typeface="Wingdings" panose="05000000000000000000" pitchFamily="2" charset="2"/>
              <a:buChar char="v"/>
            </a:pPr>
            <a:r>
              <a:rPr lang="en-US" dirty="0">
                <a:latin typeface="Calibri" panose="020F0502020204030204" pitchFamily="34" charset="0"/>
              </a:rPr>
              <a:t>Environmental protection: help to promote the sustainable use of natural resources and protection of the environment.</a:t>
            </a:r>
          </a:p>
          <a:p>
            <a:pPr marL="0" indent="0">
              <a:buNone/>
            </a:pPr>
            <a:endParaRPr lang="ar-IQ" dirty="0">
              <a:latin typeface="Calibri" panose="020F0502020204030204" pitchFamily="34" charset="0"/>
            </a:endParaRPr>
          </a:p>
          <a:p>
            <a:pPr marL="0" indent="0" algn="l" rtl="0">
              <a:buNone/>
            </a:pPr>
            <a:endParaRPr lang="ar-IQ"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1C50D177-584A-4ACF-94DD-01A7D4DB4D94}" type="slidenum">
              <a:rPr lang="ar-IQ" smtClean="0"/>
              <a:t>5</a:t>
            </a:fld>
            <a:endParaRPr lang="ar-IQ"/>
          </a:p>
        </p:txBody>
      </p:sp>
    </p:spTree>
    <p:extLst>
      <p:ext uri="{BB962C8B-B14F-4D97-AF65-F5344CB8AC3E}">
        <p14:creationId xmlns:p14="http://schemas.microsoft.com/office/powerpoint/2010/main" val="23608933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MEHODS</a:t>
            </a:r>
            <a:endParaRPr lang="ar-IQ" dirty="0"/>
          </a:p>
        </p:txBody>
      </p:sp>
      <p:sp>
        <p:nvSpPr>
          <p:cNvPr id="3" name="Content Placeholder 2"/>
          <p:cNvSpPr>
            <a:spLocks noGrp="1"/>
          </p:cNvSpPr>
          <p:nvPr>
            <p:ph idx="1"/>
          </p:nvPr>
        </p:nvSpPr>
        <p:spPr>
          <a:xfrm>
            <a:off x="872067" y="1772816"/>
            <a:ext cx="7408333" cy="4536504"/>
          </a:xfrm>
        </p:spPr>
        <p:txBody>
          <a:bodyPr>
            <a:noAutofit/>
          </a:bodyPr>
          <a:lstStyle/>
          <a:p>
            <a:pPr marL="0" indent="0" algn="l">
              <a:buNone/>
            </a:pPr>
            <a:r>
              <a:rPr lang="en-US" dirty="0">
                <a:latin typeface="Calibri" panose="020F0502020204030204" pitchFamily="34" charset="0"/>
              </a:rPr>
              <a:t>The AKEI for Research, Development and Consulting delivers its objectives via the followings:</a:t>
            </a:r>
          </a:p>
          <a:p>
            <a:pPr algn="l" rtl="0">
              <a:buFont typeface="Wingdings" panose="05000000000000000000" pitchFamily="2" charset="2"/>
              <a:buChar char="v"/>
            </a:pPr>
            <a:r>
              <a:rPr lang="en-US" dirty="0">
                <a:latin typeface="Calibri" panose="020F0502020204030204" pitchFamily="34" charset="0"/>
              </a:rPr>
              <a:t>Conducting Economic Research, developing effective Business Strategies, providing Management and Leadership Consulting for Government entities and private sector;</a:t>
            </a:r>
          </a:p>
          <a:p>
            <a:pPr algn="l" rtl="0">
              <a:buFont typeface="Wingdings" panose="05000000000000000000" pitchFamily="2" charset="2"/>
              <a:buChar char="v"/>
            </a:pPr>
            <a:r>
              <a:rPr lang="en-US" dirty="0">
                <a:latin typeface="Calibri" panose="020F0502020204030204" pitchFamily="34" charset="0"/>
              </a:rPr>
              <a:t>Collecting and analyzing economic data that will help investors to adopt a better decision making strategy;</a:t>
            </a:r>
          </a:p>
          <a:p>
            <a:pPr>
              <a:buFont typeface="Wingdings" panose="05000000000000000000" pitchFamily="2" charset="2"/>
              <a:buChar char="v"/>
            </a:pPr>
            <a:r>
              <a:rPr lang="en-US" dirty="0">
                <a:latin typeface="Calibri" panose="020F0502020204030204" pitchFamily="34" charset="0"/>
              </a:rPr>
              <a:t>Offering independent analysis of critical Economic challenges and opportunities facing the region; </a:t>
            </a:r>
          </a:p>
          <a:p>
            <a:pPr marL="0" indent="0">
              <a:buNone/>
            </a:pPr>
            <a:endParaRPr lang="en-US" dirty="0">
              <a:latin typeface="Calibri" panose="020F0502020204030204" pitchFamily="34" charset="0"/>
            </a:endParaRPr>
          </a:p>
          <a:p>
            <a:pPr>
              <a:buFont typeface="Wingdings" panose="05000000000000000000" pitchFamily="2" charset="2"/>
              <a:buChar char="v"/>
            </a:pPr>
            <a:endParaRPr lang="en-US" dirty="0">
              <a:latin typeface="Calibri" panose="020F0502020204030204" pitchFamily="34" charset="0"/>
            </a:endParaRPr>
          </a:p>
          <a:p>
            <a:pPr marL="0" indent="0" algn="l">
              <a:buNone/>
            </a:pPr>
            <a:r>
              <a:rPr lang="en-US" dirty="0">
                <a:latin typeface="Calibri" panose="020F0502020204030204" pitchFamily="34" charset="0"/>
              </a:rPr>
              <a:t>	</a:t>
            </a:r>
            <a:endParaRPr lang="ar-IQ"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1C50D177-584A-4ACF-94DD-01A7D4DB4D94}" type="slidenum">
              <a:rPr lang="ar-IQ" smtClean="0"/>
              <a:t>6</a:t>
            </a:fld>
            <a:endParaRPr lang="ar-IQ" dirty="0"/>
          </a:p>
        </p:txBody>
      </p:sp>
    </p:spTree>
    <p:extLst>
      <p:ext uri="{BB962C8B-B14F-4D97-AF65-F5344CB8AC3E}">
        <p14:creationId xmlns:p14="http://schemas.microsoft.com/office/powerpoint/2010/main" val="309736402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86604"/>
            <a:ext cx="7611184" cy="1450757"/>
          </a:xfrm>
        </p:spPr>
        <p:txBody>
          <a:bodyPr/>
          <a:lstStyle/>
          <a:p>
            <a:r>
              <a:rPr lang="en-US" dirty="0"/>
              <a:t>continue </a:t>
            </a:r>
            <a:endParaRPr lang="ar-IQ" dirty="0"/>
          </a:p>
        </p:txBody>
      </p:sp>
      <p:sp>
        <p:nvSpPr>
          <p:cNvPr id="3" name="Content Placeholder 2"/>
          <p:cNvSpPr>
            <a:spLocks noGrp="1"/>
          </p:cNvSpPr>
          <p:nvPr>
            <p:ph idx="1"/>
          </p:nvPr>
        </p:nvSpPr>
        <p:spPr>
          <a:xfrm>
            <a:off x="755576" y="2060848"/>
            <a:ext cx="7408333" cy="3888432"/>
          </a:xfrm>
        </p:spPr>
        <p:txBody>
          <a:bodyPr>
            <a:normAutofit/>
          </a:bodyPr>
          <a:lstStyle/>
          <a:p>
            <a:pPr>
              <a:buFont typeface="Wingdings" panose="05000000000000000000" pitchFamily="2" charset="2"/>
              <a:buChar char="v"/>
            </a:pPr>
            <a:r>
              <a:rPr lang="en-US" dirty="0">
                <a:latin typeface="Calibri" panose="020F0502020204030204" pitchFamily="34" charset="0"/>
              </a:rPr>
              <a:t>Engaging governments, public, private sector, academic experts, policy-makers, and decision-makers in debates, seminars, workshops and conferences on Economic issues;</a:t>
            </a:r>
          </a:p>
          <a:p>
            <a:pPr>
              <a:buFont typeface="Wingdings" panose="05000000000000000000" pitchFamily="2" charset="2"/>
              <a:buChar char="v"/>
            </a:pPr>
            <a:r>
              <a:rPr lang="en-US" dirty="0">
                <a:latin typeface="Calibri" panose="020F0502020204030204" pitchFamily="34" charset="0"/>
              </a:rPr>
              <a:t>Disseminating data and relevant information on Kurdistan, Iraq and the wider region via printed, electronic, and audio-visual publication of research reports, journals, blogs, pamphlets, books, policy watch briefings and seminar proceedings;</a:t>
            </a:r>
          </a:p>
          <a:p>
            <a:pPr>
              <a:buFont typeface="Wingdings" panose="05000000000000000000" pitchFamily="2" charset="2"/>
              <a:buChar char="v"/>
            </a:pPr>
            <a:r>
              <a:rPr lang="en-US" dirty="0">
                <a:latin typeface="Calibri" panose="020F0502020204030204" pitchFamily="34" charset="0"/>
              </a:rPr>
              <a:t>Monitor regional and international Economic news broadcast of events and developments that impact the region in general and on Iraq and Kurdistan in particular.</a:t>
            </a:r>
          </a:p>
          <a:p>
            <a:pPr marL="0" indent="0" algn="l">
              <a:buNone/>
            </a:pPr>
            <a:endParaRPr lang="en-US" dirty="0">
              <a:latin typeface="Calibri" panose="020F0502020204030204" pitchFamily="34" charset="0"/>
            </a:endParaRPr>
          </a:p>
          <a:p>
            <a:pPr marL="0" indent="0" algn="l" rtl="0">
              <a:buNone/>
            </a:pPr>
            <a:endParaRPr lang="en-US" dirty="0">
              <a:latin typeface="Calibri" panose="020F0502020204030204" pitchFamily="34" charset="0"/>
            </a:endParaRPr>
          </a:p>
          <a:p>
            <a:pPr marL="0" indent="0" algn="l">
              <a:buNone/>
            </a:pPr>
            <a:endParaRPr lang="ar-IQ"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1C50D177-584A-4ACF-94DD-01A7D4DB4D94}" type="slidenum">
              <a:rPr lang="ar-IQ" smtClean="0"/>
              <a:t>7</a:t>
            </a:fld>
            <a:endParaRPr lang="ar-IQ"/>
          </a:p>
        </p:txBody>
      </p:sp>
    </p:spTree>
    <p:extLst>
      <p:ext uri="{BB962C8B-B14F-4D97-AF65-F5344CB8AC3E}">
        <p14:creationId xmlns:p14="http://schemas.microsoft.com/office/powerpoint/2010/main" val="301354732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ECONOMIC  SECTORS</a:t>
            </a:r>
            <a:endParaRPr lang="ar-IQ" dirty="0"/>
          </a:p>
        </p:txBody>
      </p:sp>
      <p:sp>
        <p:nvSpPr>
          <p:cNvPr id="3" name="Content Placeholder 2"/>
          <p:cNvSpPr>
            <a:spLocks noGrp="1"/>
          </p:cNvSpPr>
          <p:nvPr>
            <p:ph idx="1"/>
          </p:nvPr>
        </p:nvSpPr>
        <p:spPr/>
        <p:txBody>
          <a:bodyPr/>
          <a:lstStyle/>
          <a:p>
            <a:pPr marL="0" indent="0" algn="l">
              <a:buNone/>
            </a:pPr>
            <a:r>
              <a:rPr lang="en-US" dirty="0">
                <a:latin typeface="Calibri" panose="020F0502020204030204" pitchFamily="34" charset="0"/>
              </a:rPr>
              <a:t>Agriculture, Industry, Trade, Investment, Banking, Tourism, Housing, Information &amp; Technology, and Women &amp; Economy. </a:t>
            </a:r>
          </a:p>
          <a:p>
            <a:pPr marL="0" indent="0" algn="l" rtl="0">
              <a:buNone/>
            </a:pPr>
            <a:r>
              <a:rPr lang="en-US" dirty="0">
                <a:latin typeface="Calibri" panose="020F0502020204030204" pitchFamily="34" charset="0"/>
              </a:rPr>
              <a:t>Each sector is divided into three main phases which are:</a:t>
            </a:r>
          </a:p>
          <a:p>
            <a:pPr algn="l" rtl="0">
              <a:buFont typeface="Wingdings" panose="05000000000000000000" pitchFamily="2" charset="2"/>
              <a:buChar char="v"/>
            </a:pPr>
            <a:r>
              <a:rPr lang="en-US" dirty="0">
                <a:latin typeface="Calibri" panose="020F0502020204030204" pitchFamily="34" charset="0"/>
              </a:rPr>
              <a:t>The history of that sector,</a:t>
            </a:r>
          </a:p>
          <a:p>
            <a:pPr algn="l" rtl="0">
              <a:buFont typeface="Wingdings" panose="05000000000000000000" pitchFamily="2" charset="2"/>
              <a:buChar char="v"/>
            </a:pPr>
            <a:r>
              <a:rPr lang="en-US" dirty="0">
                <a:latin typeface="Calibri" panose="020F0502020204030204" pitchFamily="34" charset="0"/>
              </a:rPr>
              <a:t>Present condition of the sector, </a:t>
            </a:r>
          </a:p>
          <a:p>
            <a:pPr algn="l" rtl="0">
              <a:buFont typeface="Wingdings" panose="05000000000000000000" pitchFamily="2" charset="2"/>
              <a:buChar char="v"/>
            </a:pPr>
            <a:r>
              <a:rPr lang="en-US" dirty="0">
                <a:latin typeface="Calibri" panose="020F0502020204030204" pitchFamily="34" charset="0"/>
              </a:rPr>
              <a:t>Suggestions or what need to be done to improve the sector. </a:t>
            </a:r>
            <a:endParaRPr lang="ar-IQ"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1C50D177-584A-4ACF-94DD-01A7D4DB4D94}" type="slidenum">
              <a:rPr lang="ar-IQ" smtClean="0"/>
              <a:pPr/>
              <a:t>8</a:t>
            </a:fld>
            <a:endParaRPr lang="ar-IQ"/>
          </a:p>
        </p:txBody>
      </p:sp>
    </p:spTree>
    <p:extLst>
      <p:ext uri="{BB962C8B-B14F-4D97-AF65-F5344CB8AC3E}">
        <p14:creationId xmlns:p14="http://schemas.microsoft.com/office/powerpoint/2010/main" val="342578724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AKEI Membership</a:t>
            </a:r>
          </a:p>
        </p:txBody>
      </p:sp>
      <p:sp>
        <p:nvSpPr>
          <p:cNvPr id="3" name="Content Placeholder 2"/>
          <p:cNvSpPr>
            <a:spLocks noGrp="1"/>
          </p:cNvSpPr>
          <p:nvPr>
            <p:ph idx="1"/>
          </p:nvPr>
        </p:nvSpPr>
        <p:spPr>
          <a:xfrm>
            <a:off x="822959" y="1772816"/>
            <a:ext cx="7543801" cy="4248472"/>
          </a:xfrm>
        </p:spPr>
        <p:txBody>
          <a:bodyPr>
            <a:normAutofit/>
          </a:bodyPr>
          <a:lstStyle/>
          <a:p>
            <a:endParaRPr lang="en-US" dirty="0"/>
          </a:p>
          <a:p>
            <a:r>
              <a:rPr lang="en-US" dirty="0"/>
              <a:t>AKEI, will bring together individuals, companies and organizations who share interests in our programs of research and development. They include academics, researchers, policy makers, diplomats, and non-governmental organizations. </a:t>
            </a:r>
          </a:p>
          <a:p>
            <a:r>
              <a:rPr lang="en-US" dirty="0"/>
              <a:t>Contributions from the members, through subscriptions and other donations, are a vital source of revenue that will help to sustain AKEI's Independence.</a:t>
            </a:r>
          </a:p>
          <a:p>
            <a:r>
              <a:rPr lang="en-US" dirty="0"/>
              <a:t>Membership types:</a:t>
            </a:r>
          </a:p>
          <a:p>
            <a:pPr>
              <a:buFont typeface="Wingdings" panose="05000000000000000000" pitchFamily="2" charset="2"/>
              <a:buChar char="v"/>
            </a:pPr>
            <a:r>
              <a:rPr lang="en-US" dirty="0"/>
              <a:t>Personal membership</a:t>
            </a:r>
          </a:p>
          <a:p>
            <a:pPr>
              <a:buFont typeface="Wingdings" panose="05000000000000000000" pitchFamily="2" charset="2"/>
              <a:buChar char="v"/>
            </a:pPr>
            <a:r>
              <a:rPr lang="en-US" dirty="0"/>
              <a:t>Corporate membership</a:t>
            </a:r>
          </a:p>
          <a:p>
            <a:endParaRPr lang="en-US" dirty="0"/>
          </a:p>
        </p:txBody>
      </p:sp>
      <p:sp>
        <p:nvSpPr>
          <p:cNvPr id="4" name="Slide Number Placeholder 3"/>
          <p:cNvSpPr>
            <a:spLocks noGrp="1"/>
          </p:cNvSpPr>
          <p:nvPr>
            <p:ph type="sldNum" sz="quarter" idx="12"/>
          </p:nvPr>
        </p:nvSpPr>
        <p:spPr/>
        <p:txBody>
          <a:bodyPr/>
          <a:lstStyle/>
          <a:p>
            <a:fld id="{1C50D177-584A-4ACF-94DD-01A7D4DB4D94}" type="slidenum">
              <a:rPr lang="ar-IQ" smtClean="0"/>
              <a:t>9</a:t>
            </a:fld>
            <a:endParaRPr lang="ar-IQ"/>
          </a:p>
        </p:txBody>
      </p:sp>
    </p:spTree>
    <p:extLst>
      <p:ext uri="{BB962C8B-B14F-4D97-AF65-F5344CB8AC3E}">
        <p14:creationId xmlns:p14="http://schemas.microsoft.com/office/powerpoint/2010/main" val="47033400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theme/theme1.xml><?xml version="1.0" encoding="utf-8"?>
<a:theme xmlns:a="http://schemas.openxmlformats.org/drawingml/2006/main" name="Retrospect">
  <a:themeElements>
    <a:clrScheme name="Custom 3">
      <a:dk1>
        <a:sysClr val="windowText" lastClr="000000"/>
      </a:dk1>
      <a:lt1>
        <a:sysClr val="window" lastClr="FFFFFF"/>
      </a:lt1>
      <a:dk2>
        <a:srgbClr val="17406D"/>
      </a:dk2>
      <a:lt2>
        <a:srgbClr val="DBEFF9"/>
      </a:lt2>
      <a:accent1>
        <a:srgbClr val="C00000"/>
      </a:accent1>
      <a:accent2>
        <a:srgbClr val="17406D"/>
      </a:accent2>
      <a:accent3>
        <a:srgbClr val="0BD0D9"/>
      </a:accent3>
      <a:accent4>
        <a:srgbClr val="10CF9B"/>
      </a:accent4>
      <a:accent5>
        <a:srgbClr val="7CCA62"/>
      </a:accent5>
      <a:accent6>
        <a:srgbClr val="A5C249"/>
      </a:accent6>
      <a:hlink>
        <a:srgbClr val="F49100"/>
      </a:hlink>
      <a:folHlink>
        <a:srgbClr val="85DFD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443</TotalTime>
  <Words>947</Words>
  <Application>Microsoft Office PowerPoint</Application>
  <PresentationFormat>On-screen Show (4:3)</PresentationFormat>
  <Paragraphs>77</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Retrospect</vt:lpstr>
      <vt:lpstr>The American-Kurdish Economic Institute, AKEI for Research, Development and Consulting</vt:lpstr>
      <vt:lpstr>DEFINITION </vt:lpstr>
      <vt:lpstr>STATUS</vt:lpstr>
      <vt:lpstr>MISSION</vt:lpstr>
      <vt:lpstr>AKEI GOALS</vt:lpstr>
      <vt:lpstr>MEHODS</vt:lpstr>
      <vt:lpstr>continue </vt:lpstr>
      <vt:lpstr>ECONOMIC  SECTORS</vt:lpstr>
      <vt:lpstr>AKEI Membership</vt:lpstr>
      <vt:lpstr>CURRENT ECONOMIC  CONDITION IN KR. </vt:lpstr>
      <vt:lpstr>continue</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American-Kurdish Economic Institute, AKEI, for Research, Development and Consulting</dc:title>
  <dc:creator>IBM</dc:creator>
  <cp:lastModifiedBy>IBM</cp:lastModifiedBy>
  <cp:revision>80</cp:revision>
  <dcterms:created xsi:type="dcterms:W3CDTF">2016-11-06T14:10:29Z</dcterms:created>
  <dcterms:modified xsi:type="dcterms:W3CDTF">2016-12-23T21:07:18Z</dcterms:modified>
</cp:coreProperties>
</file>